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7" r:id="rId4"/>
    <p:sldId id="259" r:id="rId5"/>
    <p:sldId id="265" r:id="rId6"/>
    <p:sldId id="266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14" autoAdjust="0"/>
  </p:normalViewPr>
  <p:slideViewPr>
    <p:cSldViewPr>
      <p:cViewPr>
        <p:scale>
          <a:sx n="89" d="100"/>
          <a:sy n="89" d="100"/>
        </p:scale>
        <p:origin x="-1258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uk-UA"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800" b="1" dirty="0" err="1"/>
              <a:t>Фінансова</a:t>
            </a:r>
            <a:r>
              <a:rPr lang="ru-RU" sz="2800" b="1" baseline="0" dirty="0"/>
              <a:t> </a:t>
            </a:r>
            <a:r>
              <a:rPr lang="ru-RU" sz="2800" b="1" baseline="0" dirty="0" err="1" smtClean="0"/>
              <a:t>підтримка</a:t>
            </a:r>
            <a:r>
              <a:rPr lang="ru-RU" sz="2800" b="1" baseline="0" dirty="0" smtClean="0"/>
              <a:t> 2020-2024 </a:t>
            </a:r>
            <a:r>
              <a:rPr lang="ru-RU" sz="2800" b="1" baseline="0" dirty="0"/>
              <a:t>р.р.</a:t>
            </a:r>
          </a:p>
          <a:p>
            <a:pPr>
              <a:defRPr lang="uk-UA"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 sz="2800" b="1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effectLst/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effectLst/>
            </c:spPr>
          </c:dPt>
          <c:dPt>
            <c:idx val="3"/>
            <c:invertIfNegative val="0"/>
            <c:bubble3D val="0"/>
            <c:spPr>
              <a:solidFill>
                <a:srgbClr val="7030A0"/>
              </a:solidFill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uk-UA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2020рік</c:v>
                </c:pt>
                <c:pt idx="1">
                  <c:v>2021 рік</c:v>
                </c:pt>
                <c:pt idx="2">
                  <c:v>2022рік</c:v>
                </c:pt>
                <c:pt idx="3">
                  <c:v>2023 рік</c:v>
                </c:pt>
                <c:pt idx="4">
                  <c:v>2024рік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224.8</c:v>
                </c:pt>
                <c:pt idx="1">
                  <c:v>2125.6999999999998</c:v>
                </c:pt>
                <c:pt idx="2" formatCode="0.0">
                  <c:v>3055.7</c:v>
                </c:pt>
                <c:pt idx="3">
                  <c:v>441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C25-4C87-93FE-3135B268C98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48638464"/>
        <c:axId val="248461568"/>
      </c:barChart>
      <c:catAx>
        <c:axId val="248638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uk-UA"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8461568"/>
        <c:crosses val="autoZero"/>
        <c:auto val="1"/>
        <c:lblAlgn val="ctr"/>
        <c:lblOffset val="100"/>
        <c:noMultiLvlLbl val="0"/>
      </c:catAx>
      <c:valAx>
        <c:axId val="248461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uk-UA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Сума</a:t>
                </a:r>
                <a:r>
                  <a:rPr lang="ru-RU" baseline="0"/>
                  <a:t> коштів тис.грн.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uk-UA"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8638464"/>
        <c:crosses val="autoZero"/>
        <c:crossBetween val="between"/>
      </c:valAx>
      <c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</c:spPr>
    </c:plotArea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uk-UA"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400" b="1" dirty="0" err="1"/>
              <a:t>Графік</a:t>
            </a:r>
            <a:r>
              <a:rPr lang="ru-RU" sz="2400" b="1" baseline="0" dirty="0"/>
              <a:t> </a:t>
            </a:r>
            <a:r>
              <a:rPr lang="ru-RU" sz="2400" b="1" baseline="0" dirty="0" err="1"/>
              <a:t>виконаних</a:t>
            </a:r>
            <a:r>
              <a:rPr lang="ru-RU" sz="2400" b="1" baseline="0" dirty="0"/>
              <a:t> заявок </a:t>
            </a:r>
            <a:r>
              <a:rPr lang="ru-RU" sz="2400" b="1" baseline="0" dirty="0" smtClean="0"/>
              <a:t>2021 </a:t>
            </a:r>
            <a:r>
              <a:rPr lang="ru-RU" sz="2400" b="1" baseline="0" dirty="0"/>
              <a:t>-</a:t>
            </a:r>
            <a:r>
              <a:rPr lang="ru-RU" sz="2400" b="1" baseline="0" dirty="0" smtClean="0"/>
              <a:t>2024 </a:t>
            </a:r>
            <a:r>
              <a:rPr lang="ru-RU" sz="2400" b="1" baseline="0" dirty="0" err="1" smtClean="0"/>
              <a:t>рр</a:t>
            </a:r>
            <a:endParaRPr lang="ru-RU" sz="2400" b="1" dirty="0"/>
          </a:p>
        </c:rich>
      </c:tx>
      <c:layout>
        <c:manualLayout>
          <c:xMode val="edge"/>
          <c:yMode val="edge"/>
          <c:x val="0.18044618249719899"/>
          <c:y val="1.372740225486095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effectLst/>
            </c:spPr>
          </c:dPt>
          <c:dPt>
            <c:idx val="2"/>
            <c:invertIfNegative val="0"/>
            <c:bubble3D val="0"/>
            <c:spPr>
              <a:solidFill>
                <a:srgbClr val="00B0F0"/>
              </a:solidFill>
              <a:effectLst/>
            </c:spPr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uk-UA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4"/>
                <c:pt idx="0">
                  <c:v>2021р.</c:v>
                </c:pt>
                <c:pt idx="1">
                  <c:v>2022р.</c:v>
                </c:pt>
                <c:pt idx="2">
                  <c:v>2023р.</c:v>
                </c:pt>
                <c:pt idx="3">
                  <c:v>2024р.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1663</c:v>
                </c:pt>
                <c:pt idx="1">
                  <c:v>1732</c:v>
                </c:pt>
                <c:pt idx="2">
                  <c:v>1803</c:v>
                </c:pt>
                <c:pt idx="3">
                  <c:v>1799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5AD-4990-91C2-2A3CFF497F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6332160"/>
        <c:axId val="216333696"/>
      </c:barChart>
      <c:catAx>
        <c:axId val="216332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uk-UA"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16333696"/>
        <c:crosses val="autoZero"/>
        <c:auto val="1"/>
        <c:lblAlgn val="ctr"/>
        <c:lblOffset val="100"/>
        <c:noMultiLvlLbl val="0"/>
      </c:catAx>
      <c:valAx>
        <c:axId val="21633369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uk-UA" sz="2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2400" b="1"/>
                  <a:t>Кількість заявок,</a:t>
                </a:r>
                <a:r>
                  <a:rPr lang="ru-RU" sz="2400" b="1" baseline="0"/>
                  <a:t> шт.</a:t>
                </a:r>
                <a:endParaRPr lang="ru-RU" sz="2400" b="1"/>
              </a:p>
            </c:rich>
          </c:tx>
          <c:layout>
            <c:manualLayout>
              <c:xMode val="edge"/>
              <c:yMode val="edge"/>
              <c:x val="1.6203703703703703E-2"/>
              <c:y val="0.2779496312960880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uk-UA"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16332160"/>
        <c:crosses val="autoZero"/>
        <c:crossBetween val="between"/>
      </c:valAx>
      <c:sp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rgbClr val="5B9BD5">
                <a:tint val="44500"/>
                <a:satMod val="160000"/>
              </a:srgbClr>
            </a:gs>
            <a:gs pos="100000">
              <a:srgbClr val="5B9BD5">
                <a:tint val="23500"/>
                <a:satMod val="160000"/>
              </a:srgbClr>
            </a:gs>
          </a:gsLst>
          <a:lin ang="5400000" scaled="0"/>
        </a:gradFill>
      </c:spPr>
    </c:plotArea>
    <c:plotVisOnly val="1"/>
    <c:dispBlanksAs val="zero"/>
    <c:showDLblsOverMax val="0"/>
  </c:chart>
  <c:spPr>
    <a:solidFill>
      <a:schemeClr val="bg1"/>
    </a:solidFill>
    <a:ln w="9525" cap="sq" cmpd="sng" algn="ctr">
      <a:solidFill>
        <a:schemeClr val="tx1">
          <a:lumMod val="15000"/>
          <a:lumOff val="85000"/>
        </a:schemeClr>
      </a:solidFill>
      <a:miter lim="800000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uk-UA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900" b="1" dirty="0" err="1"/>
              <a:t>Графік</a:t>
            </a:r>
            <a:r>
              <a:rPr lang="ru-RU" sz="1900" b="1" baseline="0" dirty="0"/>
              <a:t> </a:t>
            </a:r>
            <a:r>
              <a:rPr lang="ru-RU" sz="1900" b="1" baseline="0" dirty="0" smtClean="0"/>
              <a:t> </a:t>
            </a:r>
            <a:r>
              <a:rPr lang="ru-RU" sz="1900" b="1" baseline="0" dirty="0" err="1" smtClean="0"/>
              <a:t>виконання</a:t>
            </a:r>
            <a:r>
              <a:rPr lang="ru-RU" sz="1900" b="1" baseline="0" dirty="0" smtClean="0"/>
              <a:t> ремонту  </a:t>
            </a:r>
            <a:r>
              <a:rPr lang="ru-RU" sz="1900" b="1" baseline="0" dirty="0" err="1" smtClean="0"/>
              <a:t>п</a:t>
            </a:r>
            <a:r>
              <a:rPr lang="uk-UA" sz="1900" b="1" baseline="0" dirty="0" err="1" smtClean="0"/>
              <a:t>ідїздів</a:t>
            </a:r>
            <a:r>
              <a:rPr lang="uk-UA" sz="1900" b="1" baseline="0" dirty="0" smtClean="0"/>
              <a:t> у житловому фонді </a:t>
            </a:r>
            <a:r>
              <a:rPr lang="uk-UA" sz="1900" b="1" baseline="0" dirty="0" err="1" smtClean="0"/>
              <a:t>м.Тростянець</a:t>
            </a:r>
            <a:r>
              <a:rPr lang="ru-RU" sz="1900" b="1" baseline="0" dirty="0" smtClean="0"/>
              <a:t>) 2022 </a:t>
            </a:r>
            <a:r>
              <a:rPr lang="ru-RU" sz="1900" b="1" baseline="0" dirty="0"/>
              <a:t>-</a:t>
            </a:r>
            <a:r>
              <a:rPr lang="ru-RU" sz="1900" b="1" baseline="0" dirty="0" smtClean="0"/>
              <a:t>2024 </a:t>
            </a:r>
            <a:r>
              <a:rPr lang="ru-RU" sz="1900" b="1" baseline="0" dirty="0" err="1" smtClean="0"/>
              <a:t>рр</a:t>
            </a:r>
            <a:r>
              <a:rPr lang="ru-RU" sz="1900" b="1" baseline="0" dirty="0" smtClean="0"/>
              <a:t>.</a:t>
            </a:r>
            <a:endParaRPr lang="ru-RU" sz="1900" b="1" dirty="0"/>
          </a:p>
        </c:rich>
      </c:tx>
      <c:layout>
        <c:manualLayout>
          <c:xMode val="edge"/>
          <c:yMode val="edge"/>
          <c:x val="0.11119844560311867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7.0325047289578099E-2"/>
          <c:y val="0.11947619047619067"/>
          <c:w val="0.91064675019598085"/>
          <c:h val="0.797567491563554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00B050"/>
              </a:solidFill>
              <a:effectLst/>
            </c:spPr>
          </c:dPt>
          <c:dPt>
            <c:idx val="2"/>
            <c:invertIfNegative val="0"/>
            <c:bubble3D val="0"/>
            <c:spPr>
              <a:solidFill>
                <a:srgbClr val="FFFF00"/>
              </a:solidFill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uk-UA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2022 р.</c:v>
                </c:pt>
                <c:pt idx="1">
                  <c:v>2023 р.</c:v>
                </c:pt>
                <c:pt idx="2">
                  <c:v>2024р.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5AD-4990-91C2-2A3CFF497F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8204288"/>
        <c:axId val="248279808"/>
      </c:barChart>
      <c:catAx>
        <c:axId val="248204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uk-UA"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8279808"/>
        <c:crosses val="autoZero"/>
        <c:auto val="1"/>
        <c:lblAlgn val="ctr"/>
        <c:lblOffset val="100"/>
        <c:noMultiLvlLbl val="0"/>
      </c:catAx>
      <c:valAx>
        <c:axId val="24827980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uk-UA"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400" b="1"/>
                  <a:t>Кількість виконаних</a:t>
                </a:r>
                <a:r>
                  <a:rPr lang="ru-RU" sz="1400" b="1" baseline="0"/>
                  <a:t> робіт</a:t>
                </a:r>
                <a:r>
                  <a:rPr lang="ru-RU" sz="1400" b="1"/>
                  <a:t>,</a:t>
                </a:r>
                <a:r>
                  <a:rPr lang="ru-RU" sz="1400" b="1" baseline="0"/>
                  <a:t> шт.</a:t>
                </a:r>
                <a:endParaRPr lang="ru-RU" sz="1400" b="1"/>
              </a:p>
            </c:rich>
          </c:tx>
          <c:layout>
            <c:manualLayout>
              <c:xMode val="edge"/>
              <c:yMode val="edge"/>
              <c:x val="0"/>
              <c:y val="0.27794967710373397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uk-UA"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8204288"/>
        <c:crosses val="autoZero"/>
        <c:crossBetween val="between"/>
      </c:valAx>
      <c:sp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rgbClr val="5B9BD5">
                <a:tint val="44500"/>
                <a:satMod val="160000"/>
              </a:srgbClr>
            </a:gs>
            <a:gs pos="100000">
              <a:srgbClr val="5B9BD5">
                <a:tint val="23500"/>
                <a:satMod val="160000"/>
              </a:srgbClr>
            </a:gs>
          </a:gsLst>
          <a:lin ang="5400000" scaled="0"/>
        </a:gradFill>
        <a:ln>
          <a:noFill/>
        </a:ln>
        <a:effectLst/>
      </c:spPr>
    </c:plotArea>
    <c:plotVisOnly val="1"/>
    <c:dispBlanksAs val="zero"/>
    <c:showDLblsOverMax val="0"/>
  </c:chart>
  <c:spPr>
    <a:solidFill>
      <a:schemeClr val="bg1"/>
    </a:solidFill>
    <a:ln w="9525" cap="sq" cmpd="sng" algn="ctr">
      <a:solidFill>
        <a:schemeClr val="tx1">
          <a:lumMod val="15000"/>
          <a:lumOff val="85000"/>
        </a:schemeClr>
      </a:solidFill>
      <a:miter lim="800000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ВиКОНАНнЯ</a:t>
            </a:r>
            <a: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ФІНАНСОВОГО  ПЛАНУ  </a:t>
            </a:r>
            <a:r>
              <a:rPr lang="uk-UA" sz="2800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КП </a:t>
            </a:r>
            <a:r>
              <a:rPr lang="uk-UA" sz="28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«ТРОСТЯНЕЦЬКЕ  ЖЕУ» </a:t>
            </a:r>
            <a:r>
              <a:rPr lang="uk-UA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  2024 </a:t>
            </a:r>
            <a:r>
              <a:rPr lang="uk-UA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рік</a:t>
            </a:r>
            <a:r>
              <a:rPr lang="uk-UA" sz="2800" dirty="0"/>
              <a:t/>
            </a:r>
            <a:br>
              <a:rPr lang="uk-UA" sz="2800" dirty="0"/>
            </a:br>
            <a:endParaRPr lang="uk-UA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783171"/>
              </p:ext>
            </p:extLst>
          </p:nvPr>
        </p:nvGraphicFramePr>
        <p:xfrm>
          <a:off x="323528" y="1052736"/>
          <a:ext cx="8208911" cy="5673661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9722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0635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0579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3220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49225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83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Дохід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ПЛАН 2024р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  <a:r>
                        <a:rPr lang="ru-RU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2024р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% </a:t>
                      </a:r>
                      <a:r>
                        <a:rPr lang="ru-RU" sz="1400" dirty="0" err="1" smtClean="0">
                          <a:effectLst/>
                        </a:rPr>
                        <a:t>виконання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Примітки</a:t>
                      </a:r>
                      <a:endParaRPr lang="uk-U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41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ДОХІД  всього в т.ч:</a:t>
                      </a:r>
                      <a:endParaRPr lang="uk-U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13504,3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13011,7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96,4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14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1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Основний дохід:</a:t>
                      </a:r>
                      <a:endParaRPr lang="uk-U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14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14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14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14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107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Управління будинками</a:t>
                      </a:r>
                      <a:endParaRPr lang="uk-U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5347,8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5709,8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106,8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</a:rPr>
                        <a:t>У</a:t>
                      </a:r>
                      <a:r>
                        <a:rPr lang="uk-UA" sz="1400" baseline="0" dirty="0" smtClean="0">
                          <a:effectLst/>
                        </a:rPr>
                        <a:t> </a:t>
                      </a:r>
                      <a:r>
                        <a:rPr lang="uk-UA" sz="1400" dirty="0" smtClean="0">
                          <a:effectLst/>
                        </a:rPr>
                        <a:t> </a:t>
                      </a:r>
                      <a:r>
                        <a:rPr lang="uk-UA" sz="1400" dirty="0">
                          <a:effectLst/>
                        </a:rPr>
                        <a:t>2024 </a:t>
                      </a:r>
                      <a:r>
                        <a:rPr lang="uk-UA" sz="1400" dirty="0" smtClean="0">
                          <a:effectLst/>
                        </a:rPr>
                        <a:t>року  нові  тарифи  були   введені  в дію у квітні</a:t>
                      </a:r>
                      <a:r>
                        <a:rPr lang="uk-UA" sz="1400" baseline="0" dirty="0" smtClean="0">
                          <a:effectLst/>
                        </a:rPr>
                        <a:t> та  у липні  ще раз підвищені (1,2%)    в зв'язку зі змінами вартості електричної  енергії.</a:t>
                      </a:r>
                      <a:endParaRPr lang="uk-UA" sz="1400" dirty="0">
                        <a:effectLst/>
                      </a:endParaRPr>
                    </a:p>
                  </a:txBody>
                  <a:tcPr marL="60839" marR="60839" marT="0" marB="0" anchor="b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858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Т</a:t>
                      </a:r>
                      <a:r>
                        <a:rPr lang="ru-RU" sz="1400">
                          <a:effectLst/>
                        </a:rPr>
                        <a:t>еплова енергія</a:t>
                      </a:r>
                      <a:endParaRPr lang="uk-UA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6978,7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6034,3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86,5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Опалювальний</a:t>
                      </a:r>
                      <a:r>
                        <a:rPr lang="uk-UA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 сезон   закінчено у березні 2024р в зв'язку з економією  бюджетних коштів.(недоотримано 944,4 тис. грн)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349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14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14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41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Інші</a:t>
                      </a:r>
                      <a:r>
                        <a:rPr lang="uk-UA" sz="14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 доходи: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1394,3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1401,4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0,5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</a:rPr>
                        <a:t> 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83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Оренда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382,8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325,4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85,0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Планувалось</a:t>
                      </a:r>
                      <a:r>
                        <a:rPr lang="uk-UA" sz="14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 здати більше приміщень в оренду за </a:t>
                      </a:r>
                      <a:r>
                        <a:rPr lang="uk-UA" sz="1400" baseline="0" dirty="0" err="1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адресою</a:t>
                      </a:r>
                      <a:r>
                        <a:rPr lang="uk-UA" sz="14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400" baseline="0" dirty="0" err="1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вул.Л.Татаренка</a:t>
                      </a:r>
                      <a:r>
                        <a:rPr lang="uk-UA" sz="14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1б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690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Відшкодування  </a:t>
                      </a:r>
                      <a:r>
                        <a:rPr lang="uk-UA" sz="1400" dirty="0" err="1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електроенергії,води,водовідведення</a:t>
                      </a:r>
                      <a:r>
                        <a:rPr lang="uk-UA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 .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565,0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828,6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146,7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Спожито  орендарями та іншими  підприємствами (ДП </a:t>
                      </a:r>
                      <a:r>
                        <a:rPr lang="uk-UA" sz="1400" dirty="0" err="1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Елегія,Укртепло</a:t>
                      </a:r>
                      <a:r>
                        <a:rPr lang="uk-UA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Суми та інші)</a:t>
                      </a:r>
                      <a:endParaRPr lang="uk-UA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690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dirty="0" smtClean="0">
                          <a:effectLst/>
                          <a:latin typeface="Calibri"/>
                          <a:cs typeface="Times New Roman"/>
                        </a:rPr>
                        <a:t>Додаткові  роботи</a:t>
                      </a:r>
                      <a:endParaRPr lang="uk-UA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dirty="0" smtClean="0">
                          <a:effectLst/>
                          <a:latin typeface="Calibri"/>
                          <a:cs typeface="Times New Roman"/>
                        </a:rPr>
                        <a:t>          230,0</a:t>
                      </a:r>
                      <a:endParaRPr lang="uk-UA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dirty="0" smtClean="0">
                          <a:effectLst/>
                          <a:latin typeface="Calibri"/>
                          <a:cs typeface="Times New Roman"/>
                        </a:rPr>
                        <a:t>         113,6</a:t>
                      </a:r>
                      <a:endParaRPr lang="uk-UA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dirty="0" smtClean="0">
                          <a:effectLst/>
                          <a:latin typeface="Calibri"/>
                          <a:cs typeface="Times New Roman"/>
                        </a:rPr>
                        <a:t>              49,4</a:t>
                      </a:r>
                      <a:endParaRPr lang="uk-UA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400" dirty="0" smtClean="0">
                          <a:effectLst/>
                          <a:latin typeface="Calibri"/>
                          <a:cs typeface="Times New Roman"/>
                        </a:rPr>
                        <a:t>Виконували  додаткові  ремонтні </a:t>
                      </a:r>
                      <a:r>
                        <a:rPr lang="uk-UA" sz="1400" dirty="0" err="1" smtClean="0">
                          <a:effectLst/>
                          <a:latin typeface="Calibri"/>
                          <a:cs typeface="Times New Roman"/>
                        </a:rPr>
                        <a:t>роботи,автопослуги,заявки</a:t>
                      </a:r>
                      <a:r>
                        <a:rPr lang="uk-UA" sz="1400" dirty="0" smtClean="0">
                          <a:effectLst/>
                          <a:latin typeface="Calibri"/>
                          <a:cs typeface="Times New Roman"/>
                        </a:rPr>
                        <a:t>  населення (приватний сектор)</a:t>
                      </a:r>
                      <a:endParaRPr lang="uk-UA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052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120985"/>
              </p:ext>
            </p:extLst>
          </p:nvPr>
        </p:nvGraphicFramePr>
        <p:xfrm>
          <a:off x="323528" y="16559"/>
          <a:ext cx="8496944" cy="6730123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7281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03244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848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105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</a:rPr>
                        <a:t>ПЛАН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</a:rPr>
                        <a:t>2024р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</a:rPr>
                        <a:t>ФАКТ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</a:rPr>
                        <a:t>2024р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% </a:t>
                      </a:r>
                      <a:r>
                        <a:rPr lang="uk-UA" sz="1100" dirty="0" smtClean="0">
                          <a:effectLst/>
                        </a:rPr>
                        <a:t>виконання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</a:t>
                      </a:r>
                      <a:r>
                        <a:rPr lang="uk-UA" sz="1100">
                          <a:effectLst/>
                        </a:rPr>
                        <a:t>р</a:t>
                      </a:r>
                      <a:r>
                        <a:rPr lang="ru-RU" sz="1100">
                          <a:effectLst/>
                        </a:rPr>
                        <a:t>им</a:t>
                      </a:r>
                      <a:r>
                        <a:rPr lang="uk-UA" sz="1100">
                          <a:effectLst/>
                        </a:rPr>
                        <a:t>і</a:t>
                      </a:r>
                      <a:r>
                        <a:rPr lang="ru-RU" sz="1100">
                          <a:effectLst/>
                        </a:rPr>
                        <a:t>тки</a:t>
                      </a:r>
                      <a:endParaRPr lang="uk-UA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44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ВИ</a:t>
                      </a:r>
                      <a:r>
                        <a:rPr lang="uk-UA" sz="1050">
                          <a:effectLst/>
                        </a:rPr>
                        <a:t>ТРАТИ в т.ч:</a:t>
                      </a:r>
                      <a:endParaRPr lang="uk-UA" sz="105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12932,2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12833,4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99,2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365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Будівельні  матеріали</a:t>
                      </a:r>
                      <a:endParaRPr lang="uk-UA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443,0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506,3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114,3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Виконано</a:t>
                      </a:r>
                      <a:r>
                        <a:rPr lang="uk-UA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ремонт 20 під'їздів , ремонт підвальних  приміщень у  7 будинках , ремонт цоколів  у 11 будинках,  ремонт  покрівель та  водовідведення у 9 будинках та інше.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848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</a:rPr>
                        <a:t>Паливо(газ,дрова,пмм)</a:t>
                      </a:r>
                      <a:endParaRPr lang="uk-UA" sz="105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3500,0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3628,8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103,7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Підвищення</a:t>
                      </a:r>
                      <a:r>
                        <a:rPr lang="uk-UA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 ціни на паливо та </a:t>
                      </a:r>
                      <a:r>
                        <a:rPr lang="uk-UA" sz="1100" dirty="0" smtClean="0">
                          <a:effectLst/>
                          <a:latin typeface="+mn-lt"/>
                          <a:cs typeface="Times New Roman"/>
                        </a:rPr>
                        <a:t>збільшення  обсягів  наданих </a:t>
                      </a:r>
                      <a:r>
                        <a:rPr lang="uk-UA" sz="1100" dirty="0" err="1" smtClean="0">
                          <a:effectLst/>
                          <a:latin typeface="+mn-lt"/>
                          <a:cs typeface="Times New Roman"/>
                        </a:rPr>
                        <a:t>автопослуг</a:t>
                      </a:r>
                      <a:r>
                        <a:rPr lang="uk-UA" sz="1100" dirty="0" smtClean="0">
                          <a:effectLst/>
                          <a:latin typeface="+mn-lt"/>
                          <a:cs typeface="Times New Roman"/>
                        </a:rPr>
                        <a:t>.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848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</a:rPr>
                        <a:t>Електрична енергія</a:t>
                      </a:r>
                      <a:endParaRPr lang="uk-UA" sz="105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1077,7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1348,1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125,1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100" dirty="0" smtClean="0">
                          <a:effectLst/>
                          <a:latin typeface="Calibri"/>
                          <a:cs typeface="Times New Roman"/>
                        </a:rPr>
                        <a:t>Зросло споживання  орендарями та зросла вартість електричної</a:t>
                      </a:r>
                      <a:r>
                        <a:rPr lang="uk-UA" sz="1100" baseline="0" dirty="0" smtClean="0">
                          <a:effectLst/>
                          <a:latin typeface="Calibri"/>
                          <a:cs typeface="Times New Roman"/>
                        </a:rPr>
                        <a:t> </a:t>
                      </a:r>
                      <a:r>
                        <a:rPr lang="uk-UA" sz="1100" dirty="0" smtClean="0">
                          <a:effectLst/>
                          <a:latin typeface="Calibri"/>
                          <a:cs typeface="Times New Roman"/>
                        </a:rPr>
                        <a:t> енергії ( з 2,64грн/кВт до 4,32 грн./кВт</a:t>
                      </a:r>
                      <a:r>
                        <a:rPr lang="uk-UA" sz="1100" baseline="0" dirty="0" smtClean="0">
                          <a:effectLst/>
                          <a:latin typeface="Calibri"/>
                          <a:cs typeface="Times New Roman"/>
                        </a:rPr>
                        <a:t> на 63,6%)</a:t>
                      </a:r>
                      <a:endParaRPr lang="uk-UA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772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</a:rPr>
                        <a:t>Витрати на оплату праці(всього)</a:t>
                      </a:r>
                      <a:endParaRPr lang="uk-UA" sz="105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5980,9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5436,8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90,9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</a:rPr>
                        <a:t>Підвищення</a:t>
                      </a:r>
                      <a:r>
                        <a:rPr lang="uk-UA" sz="1100" baseline="0" dirty="0" smtClean="0">
                          <a:effectLst/>
                        </a:rPr>
                        <a:t>  </a:t>
                      </a:r>
                      <a:r>
                        <a:rPr lang="uk-UA" sz="1100" dirty="0" smtClean="0">
                          <a:effectLst/>
                        </a:rPr>
                        <a:t>  заробітної</a:t>
                      </a:r>
                      <a:r>
                        <a:rPr lang="uk-UA" sz="1100" baseline="0" dirty="0" smtClean="0">
                          <a:effectLst/>
                        </a:rPr>
                        <a:t> </a:t>
                      </a:r>
                      <a:r>
                        <a:rPr lang="uk-UA" sz="1100" dirty="0" smtClean="0">
                          <a:effectLst/>
                        </a:rPr>
                        <a:t>плати</a:t>
                      </a:r>
                      <a:r>
                        <a:rPr lang="uk-UA" sz="1100" baseline="0" dirty="0" smtClean="0">
                          <a:effectLst/>
                        </a:rPr>
                        <a:t>  проведено</a:t>
                      </a:r>
                      <a:endParaRPr lang="uk-UA" sz="11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</a:rPr>
                        <a:t>з квітня</a:t>
                      </a:r>
                      <a:r>
                        <a:rPr lang="uk-UA" sz="1100" baseline="0" dirty="0" smtClean="0">
                          <a:effectLst/>
                        </a:rPr>
                        <a:t> 2024р  разом з введенням в дію  нових тарифів на управління будинками.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673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</a:rPr>
                        <a:t>Відрахування на соціальні заходи</a:t>
                      </a:r>
                      <a:endParaRPr lang="uk-UA" sz="105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1315,8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1204,3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91,5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136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</a:rPr>
                        <a:t>Амортизація</a:t>
                      </a:r>
                      <a:endParaRPr lang="uk-UA" sz="105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64,0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63,2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100" dirty="0" smtClean="0">
                          <a:effectLst/>
                          <a:latin typeface="Calibri"/>
                          <a:cs typeface="Times New Roman"/>
                        </a:rPr>
                        <a:t>         98,8</a:t>
                      </a:r>
                      <a:endParaRPr lang="uk-UA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2044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Інші витрати(обслуговування </a:t>
                      </a:r>
                      <a:r>
                        <a:rPr lang="uk-UA" sz="1050" dirty="0" smtClean="0">
                          <a:effectLst/>
                        </a:rPr>
                        <a:t>котелень,вода,запчастини,інвентар банк,канцтовари </a:t>
                      </a:r>
                      <a:r>
                        <a:rPr lang="uk-UA" sz="1050" dirty="0">
                          <a:effectLst/>
                        </a:rPr>
                        <a:t>тощо)</a:t>
                      </a:r>
                      <a:endParaRPr lang="uk-UA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550,8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645,9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117,3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Підвищення  вартості  послуг  з повірки обладнання та  обслуговування   котельнь.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772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Прибуток</a:t>
                      </a:r>
                      <a:endParaRPr lang="uk-UA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572,1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178,3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31,2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100" dirty="0" smtClean="0">
                          <a:effectLst/>
                          <a:latin typeface="Calibri"/>
                          <a:cs typeface="Times New Roman"/>
                        </a:rPr>
                        <a:t>В </a:t>
                      </a:r>
                      <a:r>
                        <a:rPr lang="uk-UA" sz="11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зв'язку з</a:t>
                      </a:r>
                      <a:r>
                        <a:rPr lang="uk-UA" sz="1100" baseline="0" dirty="0" smtClean="0">
                          <a:effectLst/>
                          <a:latin typeface="Calibri"/>
                          <a:cs typeface="Times New Roman"/>
                        </a:rPr>
                        <a:t>  проведенням   ремонтних робіт в житловому фонді та невиконання  плану реалізації теплової енергії (закінчення  опалювального сезону у березні 2024року)</a:t>
                      </a:r>
                      <a:endParaRPr lang="uk-UA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92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Податок на прибуток</a:t>
                      </a:r>
                      <a:endParaRPr lang="uk-UA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103,0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32,1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31,2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646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Чистий прибуток</a:t>
                      </a:r>
                      <a:endParaRPr lang="uk-UA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469,1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146,2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31,2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136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Кількість працівників</a:t>
                      </a:r>
                      <a:endParaRPr lang="uk-UA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44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43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97,7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734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Середньомісячні витрати на оплату праці  одного  працівника гривень.</a:t>
                      </a:r>
                      <a:endParaRPr lang="uk-UA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11327,5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10536,6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93,0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Підвищення заробітної плати було  у 2024році проведено з квітня 2024 року.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437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7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7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7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7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7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338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606911111"/>
              </p:ext>
            </p:extLst>
          </p:nvPr>
        </p:nvGraphicFramePr>
        <p:xfrm>
          <a:off x="107504" y="332656"/>
          <a:ext cx="8856984" cy="5408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40159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535547535"/>
              </p:ext>
            </p:extLst>
          </p:nvPr>
        </p:nvGraphicFramePr>
        <p:xfrm>
          <a:off x="179512" y="260648"/>
          <a:ext cx="8839522" cy="55509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73770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66"/>
          <a:stretch/>
        </p:blipFill>
        <p:spPr>
          <a:xfrm>
            <a:off x="6012159" y="116632"/>
            <a:ext cx="2740501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10"/>
          <a:stretch/>
        </p:blipFill>
        <p:spPr>
          <a:xfrm>
            <a:off x="408599" y="116632"/>
            <a:ext cx="2232248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629"/>
          <a:stretch/>
        </p:blipFill>
        <p:spPr>
          <a:xfrm>
            <a:off x="363842" y="3501008"/>
            <a:ext cx="2321761" cy="32220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72"/>
          <a:stretch/>
        </p:blipFill>
        <p:spPr>
          <a:xfrm>
            <a:off x="3059832" y="126343"/>
            <a:ext cx="2592287" cy="31586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544304"/>
            <a:ext cx="2592287" cy="31787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41"/>
          <a:stretch/>
        </p:blipFill>
        <p:spPr>
          <a:xfrm>
            <a:off x="6012160" y="3501008"/>
            <a:ext cx="2740501" cy="32220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0354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822450110"/>
              </p:ext>
            </p:extLst>
          </p:nvPr>
        </p:nvGraphicFramePr>
        <p:xfrm>
          <a:off x="251520" y="332656"/>
          <a:ext cx="8488437" cy="5187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745463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3"/>
            <a:ext cx="2376264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952" y="116632"/>
            <a:ext cx="2527176" cy="31589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31" t="2112" r="19672"/>
          <a:stretch/>
        </p:blipFill>
        <p:spPr>
          <a:xfrm>
            <a:off x="6228183" y="3407407"/>
            <a:ext cx="2459732" cy="32788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952" y="3412093"/>
            <a:ext cx="2527176" cy="32741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97"/>
          <a:stretch/>
        </p:blipFill>
        <p:spPr>
          <a:xfrm>
            <a:off x="6239643" y="-1213"/>
            <a:ext cx="2448272" cy="3266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76"/>
          <a:stretch/>
        </p:blipFill>
        <p:spPr>
          <a:xfrm>
            <a:off x="96043" y="3407407"/>
            <a:ext cx="2459733" cy="3219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50017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937"/>
          <a:stretch/>
        </p:blipFill>
        <p:spPr>
          <a:xfrm>
            <a:off x="430814" y="905442"/>
            <a:ext cx="2418913" cy="26107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53"/>
          <a:stretch/>
        </p:blipFill>
        <p:spPr>
          <a:xfrm>
            <a:off x="3275856" y="905443"/>
            <a:ext cx="2268253" cy="26107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/>
          <a:stretch/>
        </p:blipFill>
        <p:spPr>
          <a:xfrm>
            <a:off x="5940153" y="905443"/>
            <a:ext cx="2592287" cy="2451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317"/>
          <a:stretch/>
        </p:blipFill>
        <p:spPr>
          <a:xfrm>
            <a:off x="430814" y="3652744"/>
            <a:ext cx="2418914" cy="2800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18"/>
          <a:stretch/>
        </p:blipFill>
        <p:spPr>
          <a:xfrm>
            <a:off x="3275856" y="3652744"/>
            <a:ext cx="2304256" cy="2800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7" t="40364" r="777" b="8039"/>
          <a:stretch/>
        </p:blipFill>
        <p:spPr>
          <a:xfrm>
            <a:off x="5940153" y="3652744"/>
            <a:ext cx="2592288" cy="2800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Прямоугольник 14"/>
          <p:cNvSpPr/>
          <p:nvPr/>
        </p:nvSpPr>
        <p:spPr>
          <a:xfrm>
            <a:off x="179513" y="199673"/>
            <a:ext cx="864096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Благодійна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допомога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від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ГО</a:t>
            </a:r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uk-U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</a:t>
            </a:r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Save the children</a:t>
            </a:r>
            <a:r>
              <a:rPr lang="uk-U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894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406</Words>
  <Application>Microsoft Office PowerPoint</Application>
  <PresentationFormat>Экран (4:3)</PresentationFormat>
  <Paragraphs>117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ВиКОНАНнЯ  ФІНАНСОВОГО  ПЛАНУ  КП «ТРОСТЯНЕЦЬКЕ  ЖЕУ» за  2024 рік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ФІНАНСОВИЙ  ПЛАН  КП ТРОСТЯНЕЦЬКЕ  ЖЕУ на  2024 рік</dc:title>
  <dc:creator>Administrator</dc:creator>
  <cp:lastModifiedBy>UNICEF</cp:lastModifiedBy>
  <cp:revision>53</cp:revision>
  <dcterms:created xsi:type="dcterms:W3CDTF">2024-02-14T20:33:18Z</dcterms:created>
  <dcterms:modified xsi:type="dcterms:W3CDTF">2025-02-25T06:01:20Z</dcterms:modified>
</cp:coreProperties>
</file>